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Arial Black"/>
      <p:regular r:id="rId43"/>
    </p:embeddedFont>
    <p:embeddedFont>
      <p:font typeface="Century Gothic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8C77DC5-DE40-4815-AF44-BE142DA9EB6A}">
  <a:tblStyle styleId="{18C77DC5-DE40-4815-AF44-BE142DA9EB6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6426AFD-5B39-42E8-B4AB-092E298849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CenturyGothic-regular.fntdata"/><Relationship Id="rId21" Type="http://schemas.openxmlformats.org/officeDocument/2006/relationships/slide" Target="slides/slide15.xml"/><Relationship Id="rId43" Type="http://schemas.openxmlformats.org/officeDocument/2006/relationships/font" Target="fonts/ArialBlack-regular.fntdata"/><Relationship Id="rId24" Type="http://schemas.openxmlformats.org/officeDocument/2006/relationships/slide" Target="slides/slide18.xml"/><Relationship Id="rId46" Type="http://schemas.openxmlformats.org/officeDocument/2006/relationships/font" Target="fonts/CenturyGothic-italic.fntdata"/><Relationship Id="rId23" Type="http://schemas.openxmlformats.org/officeDocument/2006/relationships/slide" Target="slides/slide17.xml"/><Relationship Id="rId45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CenturyGothic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b078bc4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3b078bc4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317" name="Google Shape;31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a13e8b1a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33a13e8b1a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99dd200a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499dd200a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99dd200ac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499dd200ac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a7d0195d_4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33a7d0195d_4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a13e8b1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33a13e8b1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">
  <p:cSld name="Subhead w/ Bulle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" type="body"/>
          </p:nvPr>
        </p:nvSpPr>
        <p:spPr>
          <a:xfrm>
            <a:off x="227013" y="1282013"/>
            <a:ext cx="8691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ion with Subtitle">
  <p:cSld name="Comparision with Sub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390523" y="1578666"/>
            <a:ext cx="41064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 title="Bullet Points"/>
          <p:cNvSpPr txBox="1"/>
          <p:nvPr>
            <p:ph idx="2" type="body"/>
          </p:nvPr>
        </p:nvSpPr>
        <p:spPr>
          <a:xfrm>
            <a:off x="390523" y="2164557"/>
            <a:ext cx="41064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3" type="body"/>
          </p:nvPr>
        </p:nvSpPr>
        <p:spPr>
          <a:xfrm>
            <a:off x="4640035" y="1578666"/>
            <a:ext cx="4106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 title="Bullet Points"/>
          <p:cNvSpPr txBox="1"/>
          <p:nvPr>
            <p:ph idx="4" type="body"/>
          </p:nvPr>
        </p:nvSpPr>
        <p:spPr>
          <a:xfrm>
            <a:off x="4640035" y="2164557"/>
            <a:ext cx="41067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 title="Subtitle"/>
          <p:cNvSpPr txBox="1"/>
          <p:nvPr>
            <p:ph idx="5" type="body"/>
          </p:nvPr>
        </p:nvSpPr>
        <p:spPr>
          <a:xfrm>
            <a:off x="390370" y="1032699"/>
            <a:ext cx="55263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2" title="Title "/>
          <p:cNvSpPr txBox="1"/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 title="Subtitle"/>
          <p:cNvSpPr txBox="1"/>
          <p:nvPr>
            <p:ph idx="1" type="body"/>
          </p:nvPr>
        </p:nvSpPr>
        <p:spPr>
          <a:xfrm>
            <a:off x="390370" y="1032699"/>
            <a:ext cx="55263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 title="Title "/>
          <p:cNvSpPr txBox="1"/>
          <p:nvPr>
            <p:ph type="title"/>
          </p:nvPr>
        </p:nvSpPr>
        <p:spPr>
          <a:xfrm>
            <a:off x="389008" y="156771"/>
            <a:ext cx="6249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3"/>
          <p:cNvSpPr txBox="1"/>
          <p:nvPr>
            <p:ph idx="2" type="body"/>
          </p:nvPr>
        </p:nvSpPr>
        <p:spPr>
          <a:xfrm>
            <a:off x="398861" y="1504321"/>
            <a:ext cx="3919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3" title="Chart"/>
          <p:cNvSpPr/>
          <p:nvPr>
            <p:ph idx="3" type="chart"/>
          </p:nvPr>
        </p:nvSpPr>
        <p:spPr>
          <a:xfrm>
            <a:off x="4347086" y="1504321"/>
            <a:ext cx="42894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 title="Title"/>
          <p:cNvSpPr txBox="1"/>
          <p:nvPr>
            <p:ph type="ctrTitle"/>
          </p:nvPr>
        </p:nvSpPr>
        <p:spPr>
          <a:xfrm>
            <a:off x="4781791" y="1365767"/>
            <a:ext cx="36402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1" sz="32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5117197" y="2595872"/>
            <a:ext cx="2584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5117197" y="2879588"/>
            <a:ext cx="2584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3" type="body"/>
          </p:nvPr>
        </p:nvSpPr>
        <p:spPr>
          <a:xfrm>
            <a:off x="5117196" y="3162502"/>
            <a:ext cx="2584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4" type="body"/>
          </p:nvPr>
        </p:nvSpPr>
        <p:spPr>
          <a:xfrm>
            <a:off x="5117197" y="3446218"/>
            <a:ext cx="2584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5"/>
          <p:cNvSpPr/>
          <p:nvPr>
            <p:ph idx="5" type="pic"/>
          </p:nvPr>
        </p:nvSpPr>
        <p:spPr>
          <a:xfrm>
            <a:off x="1262549" y="645708"/>
            <a:ext cx="33213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 2 col">
  <p:cSld name="Subhead w/ Bullets 2 col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227013" y="1282013"/>
            <a:ext cx="42420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4627391" y="1282013"/>
            <a:ext cx="42420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">
  <p:cSld name="Subhead w/ No Bulle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227013" y="1282013"/>
            <a:ext cx="8691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 2 col">
  <p:cSld name="Subhead w/ No Bullets 2 co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27013" y="1282013"/>
            <a:ext cx="4214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body"/>
          </p:nvPr>
        </p:nvSpPr>
        <p:spPr>
          <a:xfrm>
            <a:off x="4620526" y="1282013"/>
            <a:ext cx="4269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">
  <p:cSld name="Title with no Subhead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27013" y="834082"/>
            <a:ext cx="86916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 2 col">
  <p:cSld name="Title with no Subhead 2 col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227013" y="834082"/>
            <a:ext cx="42489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661715" y="834082"/>
            <a:ext cx="42489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Image">
  <p:cSld name="Title Slide with Imag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1262549" y="645708"/>
            <a:ext cx="33213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 title="Title"/>
          <p:cNvSpPr txBox="1"/>
          <p:nvPr>
            <p:ph type="ctrTitle"/>
          </p:nvPr>
        </p:nvSpPr>
        <p:spPr>
          <a:xfrm>
            <a:off x="4781791" y="1504563"/>
            <a:ext cx="36402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1" sz="32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8" title="Subtitle"/>
          <p:cNvSpPr txBox="1"/>
          <p:nvPr>
            <p:ph idx="1" type="subTitle"/>
          </p:nvPr>
        </p:nvSpPr>
        <p:spPr>
          <a:xfrm>
            <a:off x="4781411" y="2730749"/>
            <a:ext cx="3640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with Image">
  <p:cSld name="Section Header with Imag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 title="Title"/>
          <p:cNvSpPr txBox="1"/>
          <p:nvPr>
            <p:ph type="title"/>
          </p:nvPr>
        </p:nvSpPr>
        <p:spPr>
          <a:xfrm>
            <a:off x="4712882" y="1490565"/>
            <a:ext cx="36837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b="1" sz="3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 title="Subtitle"/>
          <p:cNvSpPr txBox="1"/>
          <p:nvPr>
            <p:ph idx="1" type="body"/>
          </p:nvPr>
        </p:nvSpPr>
        <p:spPr>
          <a:xfrm>
            <a:off x="4712882" y="2844035"/>
            <a:ext cx="3683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90909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/>
          <p:nvPr>
            <p:ph idx="2" type="pic"/>
          </p:nvPr>
        </p:nvSpPr>
        <p:spPr>
          <a:xfrm>
            <a:off x="1262549" y="645708"/>
            <a:ext cx="33213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ayout 01">
  <p:cSld name="Text Layout 0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 title="Bullet Points"/>
          <p:cNvSpPr txBox="1"/>
          <p:nvPr>
            <p:ph idx="1" type="body"/>
          </p:nvPr>
        </p:nvSpPr>
        <p:spPr>
          <a:xfrm>
            <a:off x="398533" y="2397686"/>
            <a:ext cx="3707100" cy="2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 title="Subtitle"/>
          <p:cNvSpPr txBox="1"/>
          <p:nvPr>
            <p:ph idx="2" type="body"/>
          </p:nvPr>
        </p:nvSpPr>
        <p:spPr>
          <a:xfrm>
            <a:off x="398534" y="1922608"/>
            <a:ext cx="5507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 title="Title "/>
          <p:cNvSpPr txBox="1"/>
          <p:nvPr>
            <p:ph type="title"/>
          </p:nvPr>
        </p:nvSpPr>
        <p:spPr>
          <a:xfrm>
            <a:off x="398533" y="981363"/>
            <a:ext cx="55071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1" sz="33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0"/>
          <p:cNvSpPr/>
          <p:nvPr>
            <p:ph idx="3" type="pic"/>
          </p:nvPr>
        </p:nvSpPr>
        <p:spPr>
          <a:xfrm>
            <a:off x="4953000" y="0"/>
            <a:ext cx="4191000" cy="5154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b="0" i="0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6099048" y="4814516"/>
            <a:ext cx="3045000" cy="0"/>
          </a:xfrm>
          <a:prstGeom prst="straightConnector1">
            <a:avLst/>
          </a:prstGeom>
          <a:noFill/>
          <a:ln cap="flat" cmpd="sng" w="50800">
            <a:solidFill>
              <a:srgbClr val="DF70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Google Shape;7;p1"/>
          <p:cNvCxnSpPr/>
          <p:nvPr/>
        </p:nvCxnSpPr>
        <p:spPr>
          <a:xfrm>
            <a:off x="0" y="4814934"/>
            <a:ext cx="6099000" cy="0"/>
          </a:xfrm>
          <a:prstGeom prst="straightConnector1">
            <a:avLst/>
          </a:prstGeom>
          <a:noFill/>
          <a:ln cap="flat" cmpd="sng" w="50800">
            <a:solidFill>
              <a:srgbClr val="0F78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" name="Google Shape;8;p1"/>
          <p:cNvSpPr/>
          <p:nvPr/>
        </p:nvSpPr>
        <p:spPr>
          <a:xfrm>
            <a:off x="0" y="4834890"/>
            <a:ext cx="9144000" cy="30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391150" y="4938713"/>
            <a:ext cx="2200271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0" y="0"/>
            <a:ext cx="9144048" cy="696621"/>
            <a:chOff x="0" y="0"/>
            <a:chExt cx="9144048" cy="928828"/>
          </a:xfrm>
        </p:grpSpPr>
        <p:cxnSp>
          <p:nvCxnSpPr>
            <p:cNvPr id="12" name="Google Shape;12;p1"/>
            <p:cNvCxnSpPr/>
            <p:nvPr/>
          </p:nvCxnSpPr>
          <p:spPr>
            <a:xfrm>
              <a:off x="6099048" y="26122"/>
              <a:ext cx="3045000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0" y="26679"/>
              <a:ext cx="6099000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4" name="Google Shape;14;p1"/>
            <p:cNvPicPr preferRelativeResize="0"/>
            <p:nvPr/>
          </p:nvPicPr>
          <p:blipFill rotWithShape="1">
            <a:blip r:embed="rId2">
              <a:alphaModFix/>
            </a:blip>
            <a:srcRect b="0" l="0" r="68665" t="13018"/>
            <a:stretch/>
          </p:blipFill>
          <p:spPr>
            <a:xfrm>
              <a:off x="8323018" y="0"/>
              <a:ext cx="588773" cy="928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3.jpg"/><Relationship Id="rId6" Type="http://schemas.openxmlformats.org/officeDocument/2006/relationships/image" Target="../media/image34.jpg"/><Relationship Id="rId7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kaggle.com/rounakbanik/ted-talks" TargetMode="External"/><Relationship Id="rId4" Type="http://schemas.openxmlformats.org/officeDocument/2006/relationships/hyperlink" Target="http://www.kaggle.com/rounakbanik/ted-data-analysis" TargetMode="External"/><Relationship Id="rId5" Type="http://schemas.openxmlformats.org/officeDocument/2006/relationships/hyperlink" Target="http://www.ted.com" TargetMode="External"/><Relationship Id="rId6" Type="http://schemas.openxmlformats.org/officeDocument/2006/relationships/hyperlink" Target="https://medium.com/machine-learning-101/chapter-5-random-forest-classifier-56dc7425c3e1" TargetMode="External"/><Relationship Id="rId7" Type="http://schemas.openxmlformats.org/officeDocument/2006/relationships/hyperlink" Target="https://www.datacamp.com/community/tutorials/random-forests-classifier-python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ctrTitle"/>
          </p:nvPr>
        </p:nvSpPr>
        <p:spPr>
          <a:xfrm>
            <a:off x="167325" y="89350"/>
            <a:ext cx="8559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Can we predict popularity of videos ? 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t/>
            </a:r>
            <a:endParaRPr sz="11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836" y="1944850"/>
            <a:ext cx="1098239" cy="1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133825" y="1158250"/>
            <a:ext cx="1365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E6B8AF"/>
                </a:solidFill>
                <a:latin typeface="Montserrat"/>
                <a:ea typeface="Montserrat"/>
                <a:cs typeface="Montserrat"/>
                <a:sym typeface="Montserrat"/>
              </a:rPr>
              <a:t>Kristina Padia</a:t>
            </a:r>
            <a:endParaRPr b="1" i="0" sz="2000" u="none" cap="none" strike="noStrike">
              <a:solidFill>
                <a:srgbClr val="E6B8A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782600" y="3814713"/>
            <a:ext cx="1365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Janiece</a:t>
            </a:r>
            <a:endParaRPr b="1" i="0" sz="2000" u="none" cap="none" strike="noStrike"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Pandya</a:t>
            </a:r>
            <a:endParaRPr b="1" i="0" sz="2000" u="none" cap="none" strike="noStrike"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130375" y="1115950"/>
            <a:ext cx="17832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E6B8AF"/>
                </a:solidFill>
                <a:latin typeface="Montserrat"/>
                <a:ea typeface="Montserrat"/>
                <a:cs typeface="Montserrat"/>
                <a:sym typeface="Montserrat"/>
              </a:rPr>
              <a:t>Madhulika Sharma</a:t>
            </a:r>
            <a:endParaRPr b="1" i="0" sz="2000" u="none" cap="none" strike="noStrike">
              <a:solidFill>
                <a:srgbClr val="E6B8A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1499725" y="3923875"/>
            <a:ext cx="13659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Tej Modi</a:t>
            </a:r>
            <a:endParaRPr b="1" i="0" sz="2000" u="none" cap="none" strike="noStrike"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1451" y="3385225"/>
            <a:ext cx="981049" cy="13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2300" y="3372350"/>
            <a:ext cx="1098250" cy="138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7">
            <a:alphaModFix/>
          </a:blip>
          <a:srcRect b="14633" l="37013" r="18542" t="52891"/>
          <a:stretch/>
        </p:blipFill>
        <p:spPr>
          <a:xfrm>
            <a:off x="7310925" y="1944850"/>
            <a:ext cx="1508883" cy="146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253600" y="157221"/>
            <a:ext cx="624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 Exploratory Data Analysis: </a:t>
            </a:r>
            <a:endParaRPr b="0" sz="1100"/>
          </a:p>
        </p:txBody>
      </p:sp>
      <p:sp>
        <p:nvSpPr>
          <p:cNvPr id="176" name="Google Shape;176;p25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1315275" y="1445724"/>
            <a:ext cx="6249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3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Most Popular TED Talk based on Views?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100"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32224"/>
            <a:ext cx="83343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253600" y="127599"/>
            <a:ext cx="6249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For Exploratory Data Analysis: 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248475" y="607525"/>
            <a:ext cx="7207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Most Influencing factors for video success?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5" y="1036825"/>
            <a:ext cx="4922208" cy="37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5420700" y="1320100"/>
            <a:ext cx="3419100" cy="3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Correlation</a:t>
            </a:r>
            <a:r>
              <a:rPr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Coefficient.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Pearson Coefficient also known as Bivariate Correlation.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Find Linear Correlation between selected columns with respect to each other. </a:t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90" name="Google Shape;190;p26"/>
          <p:cNvGraphicFramePr/>
          <p:nvPr/>
        </p:nvGraphicFramePr>
        <p:xfrm>
          <a:off x="5821775" y="291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{A6426AFD-5B39-42E8-B4AB-092E2988499D}</a:tableStyleId>
              </a:tblPr>
              <a:tblGrid>
                <a:gridCol w="818450"/>
                <a:gridCol w="2199600"/>
              </a:tblGrid>
              <a:tr h="391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Values</a:t>
                      </a:r>
                      <a:endParaRPr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 Correlation (LC)</a:t>
                      </a:r>
                      <a:endParaRPr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 LC</a:t>
                      </a:r>
                      <a:endParaRPr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LC</a:t>
                      </a:r>
                      <a:endParaRPr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</a:t>
                      </a:r>
                      <a:endParaRPr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 LC</a:t>
                      </a:r>
                      <a:endParaRPr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06000" y="254424"/>
            <a:ext cx="6249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For Exploratory Data Analysis: 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7"/>
          <p:cNvSpPr txBox="1"/>
          <p:nvPr>
            <p:ph type="title"/>
          </p:nvPr>
        </p:nvSpPr>
        <p:spPr>
          <a:xfrm>
            <a:off x="400875" y="722175"/>
            <a:ext cx="7207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Most Popular Genre?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3875"/>
            <a:ext cx="848677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248475" y="21125"/>
            <a:ext cx="624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For Exploratory Data Analysis: 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248475" y="620200"/>
            <a:ext cx="7207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How often do people comment on TED Talk?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4680" l="-138" r="23156" t="0"/>
          <a:stretch/>
        </p:blipFill>
        <p:spPr>
          <a:xfrm>
            <a:off x="752675" y="1057075"/>
            <a:ext cx="5241200" cy="26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857250" y="3920875"/>
            <a:ext cx="7630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On average, there are 191.5 comments on every TED Talk. The minimum number of comments on a talk is 2 and the maximum is 6404.</a:t>
            </a:r>
            <a:endParaRPr b="1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226450" y="75800"/>
            <a:ext cx="8296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 sz="33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 Data Analysis: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100"/>
          </a:p>
        </p:txBody>
      </p:sp>
      <p:sp>
        <p:nvSpPr>
          <p:cNvPr id="215" name="Google Shape;215;p29"/>
          <p:cNvSpPr txBox="1"/>
          <p:nvPr/>
        </p:nvSpPr>
        <p:spPr>
          <a:xfrm>
            <a:off x="271550" y="858875"/>
            <a:ext cx="3999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Tag Extraction (Top 35):</a:t>
            </a:r>
            <a:endParaRPr b="1" i="0" sz="1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271450" y="858875"/>
            <a:ext cx="3999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Sentiment Polarity Extraction:</a:t>
            </a:r>
            <a:endParaRPr b="1" i="0" sz="1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25" y="1337975"/>
            <a:ext cx="3636050" cy="30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491300" y="4312400"/>
            <a:ext cx="3188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Output: (2550,52 )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1450" y="1337975"/>
            <a:ext cx="4286396" cy="30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4626750" y="4312400"/>
            <a:ext cx="39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Output: (2467, 55)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90373" y="1032700"/>
            <a:ext cx="3919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SzPts val="1500"/>
              <a:buNone/>
            </a:pPr>
            <a: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Ratings Extraction</a:t>
            </a:r>
            <a:endParaRPr b="1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0"/>
          <p:cNvSpPr txBox="1"/>
          <p:nvPr>
            <p:ph type="title"/>
          </p:nvPr>
        </p:nvSpPr>
        <p:spPr>
          <a:xfrm>
            <a:off x="389000" y="156776"/>
            <a:ext cx="62499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Contd..</a:t>
            </a:r>
            <a:endParaRPr/>
          </a:p>
        </p:txBody>
      </p:sp>
      <p:sp>
        <p:nvSpPr>
          <p:cNvPr id="227" name="Google Shape;227;p30"/>
          <p:cNvSpPr txBox="1"/>
          <p:nvPr>
            <p:ph idx="2" type="body"/>
          </p:nvPr>
        </p:nvSpPr>
        <p:spPr>
          <a:xfrm>
            <a:off x="398861" y="1504321"/>
            <a:ext cx="3919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>
            <p:ph idx="3" type="chart"/>
          </p:nvPr>
        </p:nvSpPr>
        <p:spPr>
          <a:xfrm>
            <a:off x="4347086" y="1504321"/>
            <a:ext cx="42894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4678225" y="1047725"/>
            <a:ext cx="4289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SzPts val="1500"/>
              <a:buNone/>
            </a:pPr>
            <a:r>
              <a:rPr b="1" lang="en" sz="14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Description &amp; Title Subjectivity Extraction</a:t>
            </a:r>
            <a:endParaRPr b="1" sz="14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50" y="1504325"/>
            <a:ext cx="3408901" cy="258965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491300" y="4128825"/>
            <a:ext cx="3408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Output: (2467,83)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6074" y="1504325"/>
            <a:ext cx="3919201" cy="28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5937575" y="4082725"/>
            <a:ext cx="3098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Output: (2467, 87)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253600" y="157221"/>
            <a:ext cx="624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Contd..</a:t>
            </a:r>
            <a:endParaRPr b="0" sz="1100"/>
          </a:p>
        </p:txBody>
      </p:sp>
      <p:sp>
        <p:nvSpPr>
          <p:cNvPr id="239" name="Google Shape;239;p31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393675" y="944350"/>
            <a:ext cx="4437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Speaker Occupation Extraction  </a:t>
            </a:r>
            <a:endParaRPr b="1" i="0" sz="20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1132975" y="4401550"/>
            <a:ext cx="2937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550" y="1554550"/>
            <a:ext cx="7732602" cy="27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912400" y="4140525"/>
            <a:ext cx="235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Output: (2467,83)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Complete plotting for all Extractions: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47825"/>
            <a:ext cx="4030051" cy="328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7250" y="1447825"/>
            <a:ext cx="3933101" cy="32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534025" y="977800"/>
            <a:ext cx="2642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plt.hist((result['views']))</a:t>
            </a:r>
            <a:b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4572000" y="1038325"/>
            <a:ext cx="3817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plt.hist(np.log10(result['views']))</a:t>
            </a:r>
            <a:b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389325" y="157175"/>
            <a:ext cx="8526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Regression Model Implementation &amp; Analysis:</a:t>
            </a:r>
            <a:endParaRPr sz="1100"/>
          </a:p>
        </p:txBody>
      </p:sp>
      <p:sp>
        <p:nvSpPr>
          <p:cNvPr id="259" name="Google Shape;259;p33"/>
          <p:cNvSpPr txBox="1"/>
          <p:nvPr/>
        </p:nvSpPr>
        <p:spPr>
          <a:xfrm>
            <a:off x="253603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8360569" y="4767263"/>
            <a:ext cx="5548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152400" y="994663"/>
            <a:ext cx="361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Regression Result on Training Set:</a:t>
            </a:r>
            <a:endParaRPr b="1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 txBox="1"/>
          <p:nvPr/>
        </p:nvSpPr>
        <p:spPr>
          <a:xfrm>
            <a:off x="4740625" y="1054000"/>
            <a:ext cx="30861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Regression Result on Test Set:</a:t>
            </a:r>
            <a:endParaRPr b="1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1000"/>
            <a:ext cx="4991099" cy="27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625" y="1841000"/>
            <a:ext cx="4403375" cy="27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/>
        </p:nvSpPr>
        <p:spPr>
          <a:xfrm>
            <a:off x="2346679" y="2911774"/>
            <a:ext cx="14934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FABRIKAM RESIDENCES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/>
          <p:nvPr>
            <p:ph type="title"/>
          </p:nvPr>
        </p:nvSpPr>
        <p:spPr>
          <a:xfrm>
            <a:off x="362175" y="170600"/>
            <a:ext cx="7604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 sz="24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Algorithm &amp; Training:</a:t>
            </a:r>
            <a:endParaRPr b="1" sz="24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325975" y="708700"/>
            <a:ext cx="5918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Algorithm Steps:</a:t>
            </a:r>
            <a:endParaRPr b="1" sz="18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2" name="Google Shape;272;p34"/>
          <p:cNvGrpSpPr/>
          <p:nvPr/>
        </p:nvGrpSpPr>
        <p:grpSpPr>
          <a:xfrm>
            <a:off x="4655350" y="1046907"/>
            <a:ext cx="3820529" cy="747300"/>
            <a:chOff x="4530625" y="1206568"/>
            <a:chExt cx="3820529" cy="747300"/>
          </a:xfrm>
        </p:grpSpPr>
        <p:cxnSp>
          <p:nvCxnSpPr>
            <p:cNvPr id="273" name="Google Shape;273;p34"/>
            <p:cNvCxnSpPr/>
            <p:nvPr/>
          </p:nvCxnSpPr>
          <p:spPr>
            <a:xfrm>
              <a:off x="4530625" y="1582195"/>
              <a:ext cx="16527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4" name="Google Shape;274;p34"/>
            <p:cNvSpPr/>
            <p:nvPr/>
          </p:nvSpPr>
          <p:spPr>
            <a:xfrm>
              <a:off x="6014671" y="1481782"/>
              <a:ext cx="198600" cy="198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4"/>
            <p:cNvSpPr txBox="1"/>
            <p:nvPr/>
          </p:nvSpPr>
          <p:spPr>
            <a:xfrm>
              <a:off x="5990215" y="142376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76" name="Google Shape;276;p34"/>
            <p:cNvSpPr txBox="1"/>
            <p:nvPr/>
          </p:nvSpPr>
          <p:spPr>
            <a:xfrm>
              <a:off x="6223854" y="1206568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Update Parameter for n iterations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7" name="Google Shape;277;p34"/>
          <p:cNvGrpSpPr/>
          <p:nvPr/>
        </p:nvGrpSpPr>
        <p:grpSpPr>
          <a:xfrm>
            <a:off x="5265375" y="1903514"/>
            <a:ext cx="3286704" cy="747300"/>
            <a:chOff x="5064450" y="2086419"/>
            <a:chExt cx="3286704" cy="747300"/>
          </a:xfrm>
        </p:grpSpPr>
        <p:cxnSp>
          <p:nvCxnSpPr>
            <p:cNvPr id="278" name="Google Shape;278;p34"/>
            <p:cNvCxnSpPr/>
            <p:nvPr/>
          </p:nvCxnSpPr>
          <p:spPr>
            <a:xfrm>
              <a:off x="5064450" y="2460069"/>
              <a:ext cx="11190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9" name="Google Shape;279;p34"/>
            <p:cNvSpPr/>
            <p:nvPr/>
          </p:nvSpPr>
          <p:spPr>
            <a:xfrm>
              <a:off x="6014671" y="2353882"/>
              <a:ext cx="198600" cy="1983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 txBox="1"/>
            <p:nvPr/>
          </p:nvSpPr>
          <p:spPr>
            <a:xfrm>
              <a:off x="5991690" y="2295028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81" name="Google Shape;281;p34"/>
            <p:cNvSpPr txBox="1"/>
            <p:nvPr/>
          </p:nvSpPr>
          <p:spPr>
            <a:xfrm>
              <a:off x="6223854" y="208641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Backward Propagation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2" name="Google Shape;282;p34"/>
          <p:cNvGrpSpPr/>
          <p:nvPr/>
        </p:nvGrpSpPr>
        <p:grpSpPr>
          <a:xfrm>
            <a:off x="6079875" y="3037550"/>
            <a:ext cx="2883800" cy="616500"/>
            <a:chOff x="5574150" y="3138055"/>
            <a:chExt cx="2883800" cy="616500"/>
          </a:xfrm>
        </p:grpSpPr>
        <p:cxnSp>
          <p:nvCxnSpPr>
            <p:cNvPr id="283" name="Google Shape;283;p34"/>
            <p:cNvCxnSpPr/>
            <p:nvPr/>
          </p:nvCxnSpPr>
          <p:spPr>
            <a:xfrm>
              <a:off x="5574150" y="3449448"/>
              <a:ext cx="6093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4" name="Google Shape;284;p34"/>
            <p:cNvSpPr/>
            <p:nvPr/>
          </p:nvSpPr>
          <p:spPr>
            <a:xfrm>
              <a:off x="6014671" y="3349032"/>
              <a:ext cx="198600" cy="1983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4"/>
            <p:cNvSpPr txBox="1"/>
            <p:nvPr/>
          </p:nvSpPr>
          <p:spPr>
            <a:xfrm>
              <a:off x="5991690" y="32911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86" name="Google Shape;286;p34"/>
            <p:cNvSpPr txBox="1"/>
            <p:nvPr/>
          </p:nvSpPr>
          <p:spPr>
            <a:xfrm>
              <a:off x="6223850" y="3138055"/>
              <a:ext cx="2234100" cy="6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Forward Propagation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34"/>
          <p:cNvGrpSpPr/>
          <p:nvPr/>
        </p:nvGrpSpPr>
        <p:grpSpPr>
          <a:xfrm>
            <a:off x="922925" y="1455598"/>
            <a:ext cx="3149500" cy="541499"/>
            <a:chOff x="1063325" y="1656148"/>
            <a:chExt cx="3149500" cy="541499"/>
          </a:xfrm>
        </p:grpSpPr>
        <p:cxnSp>
          <p:nvCxnSpPr>
            <p:cNvPr id="288" name="Google Shape;288;p34"/>
            <p:cNvCxnSpPr/>
            <p:nvPr/>
          </p:nvCxnSpPr>
          <p:spPr>
            <a:xfrm rot="10800000">
              <a:off x="2921325" y="2046050"/>
              <a:ext cx="12915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9" name="Google Shape;289;p34"/>
            <p:cNvSpPr/>
            <p:nvPr/>
          </p:nvSpPr>
          <p:spPr>
            <a:xfrm>
              <a:off x="2874851" y="1943786"/>
              <a:ext cx="198600" cy="198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4"/>
            <p:cNvSpPr txBox="1"/>
            <p:nvPr/>
          </p:nvSpPr>
          <p:spPr>
            <a:xfrm>
              <a:off x="2849841" y="1884747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44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91" name="Google Shape;291;p34"/>
            <p:cNvSpPr txBox="1"/>
            <p:nvPr/>
          </p:nvSpPr>
          <p:spPr>
            <a:xfrm>
              <a:off x="1063325" y="1656148"/>
              <a:ext cx="1808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Gradient Derivative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2" name="Google Shape;292;p34"/>
          <p:cNvGrpSpPr/>
          <p:nvPr/>
        </p:nvGrpSpPr>
        <p:grpSpPr>
          <a:xfrm>
            <a:off x="2817409" y="1095552"/>
            <a:ext cx="3509178" cy="3257208"/>
            <a:chOff x="3318063" y="1368287"/>
            <a:chExt cx="2408000" cy="2993482"/>
          </a:xfrm>
        </p:grpSpPr>
        <p:sp>
          <p:nvSpPr>
            <p:cNvPr id="293" name="Google Shape;293;p34"/>
            <p:cNvSpPr/>
            <p:nvPr/>
          </p:nvSpPr>
          <p:spPr>
            <a:xfrm>
              <a:off x="3595785" y="2775241"/>
              <a:ext cx="1853168" cy="9191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4" name="Google Shape;294;p34"/>
            <p:cNvSpPr/>
            <p:nvPr/>
          </p:nvSpPr>
          <p:spPr>
            <a:xfrm>
              <a:off x="3318063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295" name="Google Shape;295;p34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</p:sp>
        <p:sp>
          <p:nvSpPr>
            <p:cNvPr id="296" name="Google Shape;296;p34"/>
            <p:cNvSpPr/>
            <p:nvPr/>
          </p:nvSpPr>
          <p:spPr>
            <a:xfrm>
              <a:off x="3844034" y="2401368"/>
              <a:ext cx="1356545" cy="6728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7" name="Google Shape;297;p34"/>
            <p:cNvSpPr/>
            <p:nvPr/>
          </p:nvSpPr>
          <p:spPr>
            <a:xfrm>
              <a:off x="3930892" y="2272397"/>
              <a:ext cx="1175304" cy="581421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8" name="Google Shape;298;p34"/>
            <p:cNvSpPr/>
            <p:nvPr/>
          </p:nvSpPr>
          <p:spPr>
            <a:xfrm>
              <a:off x="4052837" y="2081437"/>
              <a:ext cx="931314" cy="460727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9" name="Google Shape;299;p34"/>
            <p:cNvSpPr/>
            <p:nvPr/>
          </p:nvSpPr>
          <p:spPr>
            <a:xfrm>
              <a:off x="4233144" y="1787006"/>
              <a:ext cx="573183" cy="289305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00" name="Google Shape;300;p34"/>
            <p:cNvSpPr/>
            <p:nvPr/>
          </p:nvSpPr>
          <p:spPr>
            <a:xfrm>
              <a:off x="3640743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301" name="Google Shape;301;p34"/>
            <p:cNvSpPr/>
            <p:nvPr/>
          </p:nvSpPr>
          <p:spPr>
            <a:xfrm>
              <a:off x="3964720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02" name="Google Shape;302;p34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303" name="Google Shape;303;p34"/>
            <p:cNvSpPr/>
            <p:nvPr/>
          </p:nvSpPr>
          <p:spPr>
            <a:xfrm>
              <a:off x="4084537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304" name="Google Shape;304;p34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C58D3"/>
            </a:solidFill>
            <a:ln>
              <a:noFill/>
            </a:ln>
          </p:spPr>
        </p:sp>
        <p:sp>
          <p:nvSpPr>
            <p:cNvPr id="305" name="Google Shape;305;p34"/>
            <p:cNvSpPr/>
            <p:nvPr/>
          </p:nvSpPr>
          <p:spPr>
            <a:xfrm>
              <a:off x="4266040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306" name="Google Shape;306;p34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C58D3"/>
            </a:solidFill>
            <a:ln>
              <a:noFill/>
            </a:ln>
          </p:spPr>
        </p:sp>
        <p:sp>
          <p:nvSpPr>
            <p:cNvPr id="307" name="Google Shape;307;p34"/>
            <p:cNvSpPr/>
            <p:nvPr/>
          </p:nvSpPr>
          <p:spPr>
            <a:xfrm>
              <a:off x="3877348" y="2290728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</p:sp>
        <p:sp>
          <p:nvSpPr>
            <p:cNvPr id="308" name="Google Shape;308;p34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</p:sp>
        <p:sp>
          <p:nvSpPr>
            <p:cNvPr id="309" name="Google Shape;309;p34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E65F0"/>
            </a:solidFill>
            <a:ln>
              <a:noFill/>
            </a:ln>
          </p:spPr>
        </p:sp>
      </p:grpSp>
      <p:grpSp>
        <p:nvGrpSpPr>
          <p:cNvPr id="310" name="Google Shape;310;p34"/>
          <p:cNvGrpSpPr/>
          <p:nvPr/>
        </p:nvGrpSpPr>
        <p:grpSpPr>
          <a:xfrm>
            <a:off x="995525" y="2291624"/>
            <a:ext cx="2629870" cy="650376"/>
            <a:chOff x="1135925" y="2562214"/>
            <a:chExt cx="2629870" cy="650376"/>
          </a:xfrm>
        </p:grpSpPr>
        <p:cxnSp>
          <p:nvCxnSpPr>
            <p:cNvPr id="311" name="Google Shape;311;p34"/>
            <p:cNvCxnSpPr/>
            <p:nvPr/>
          </p:nvCxnSpPr>
          <p:spPr>
            <a:xfrm rot="10800000">
              <a:off x="2915895" y="3033650"/>
              <a:ext cx="8499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2" name="Google Shape;312;p34"/>
            <p:cNvSpPr/>
            <p:nvPr/>
          </p:nvSpPr>
          <p:spPr>
            <a:xfrm>
              <a:off x="2874851" y="2933236"/>
              <a:ext cx="198600" cy="198300"/>
            </a:xfrm>
            <a:prstGeom prst="ellips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 txBox="1"/>
            <p:nvPr/>
          </p:nvSpPr>
          <p:spPr>
            <a:xfrm>
              <a:off x="1135925" y="2562214"/>
              <a:ext cx="1735500" cy="6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Calculate Cost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p34"/>
            <p:cNvSpPr txBox="1"/>
            <p:nvPr/>
          </p:nvSpPr>
          <p:spPr>
            <a:xfrm>
              <a:off x="2849850" y="2877190"/>
              <a:ext cx="287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242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135500" y="523425"/>
            <a:ext cx="42945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Founde</a:t>
            </a: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 :</a:t>
            </a: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Richard Saulman</a:t>
            </a: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Co-Founder :</a:t>
            </a:r>
            <a:r>
              <a:rPr b="1"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Harry Marks</a:t>
            </a:r>
            <a:endParaRPr sz="1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Birth Year:</a:t>
            </a:r>
            <a:r>
              <a:rPr b="1"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1984</a:t>
            </a:r>
            <a:endParaRPr sz="1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Aim:</a:t>
            </a:r>
            <a:r>
              <a:rPr b="1"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To spark ideas &amp; </a:t>
            </a:r>
            <a:r>
              <a:rPr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conversatio</a:t>
            </a:r>
            <a:r>
              <a:rPr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625" y="179750"/>
            <a:ext cx="4214326" cy="26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116600" y="2445300"/>
            <a:ext cx="86877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Non Profit Organisation.</a:t>
            </a:r>
            <a:endParaRPr b="1" sz="16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Experts converge from Technology, Entertainment, Design with it extended its wings in almost all the topics of the world.</a:t>
            </a:r>
            <a:endParaRPr b="1" sz="16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Multi-Lingual TED Conferences with a count of more than 100.</a:t>
            </a:r>
            <a:endParaRPr b="1" sz="16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Mecca of ideas with short and powerful talks.</a:t>
            </a:r>
            <a:endParaRPr b="1" sz="16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TED with TEDx published more than 2000 talks.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/>
        </p:nvSpPr>
        <p:spPr>
          <a:xfrm>
            <a:off x="2216944" y="2750402"/>
            <a:ext cx="1410890" cy="2309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FABRIKAM RESIDENCES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362175" y="170600"/>
            <a:ext cx="7604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 sz="24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Algorithms:</a:t>
            </a:r>
            <a:endParaRPr b="1" sz="24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224600" y="673775"/>
            <a:ext cx="8683500" cy="4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3 layers with (100,50,1) hidden units are designed with following options:</a:t>
            </a:r>
            <a:endParaRPr b="1" sz="1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Hyper Parameters Initialization</a:t>
            </a:r>
            <a:endParaRPr b="1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HE Initialization</a:t>
            </a:r>
            <a:endParaRPr b="1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Forward Propagation</a:t>
            </a:r>
            <a:endParaRPr b="1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L layers use Relu activation function</a:t>
            </a:r>
            <a:endParaRPr b="1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1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Lambda with L2 regularization</a:t>
            </a:r>
            <a:endParaRPr b="1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Cost</a:t>
            </a:r>
            <a:endParaRPr b="1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MSE</a:t>
            </a:r>
            <a:endParaRPr b="1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Montserrat"/>
              <a:buAutoNum type="arabicPeriod"/>
            </a:pPr>
            <a: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Gradient Descent Algorithm</a:t>
            </a:r>
            <a:b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CC41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/>
        </p:nvSpPr>
        <p:spPr>
          <a:xfrm>
            <a:off x="2346679" y="2911774"/>
            <a:ext cx="14934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FABRIKAM RESIDENCES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6"/>
          <p:cNvSpPr txBox="1"/>
          <p:nvPr>
            <p:ph type="title"/>
          </p:nvPr>
        </p:nvSpPr>
        <p:spPr>
          <a:xfrm>
            <a:off x="362175" y="170600"/>
            <a:ext cx="7604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Neural Network Algorithm &amp; Training:</a:t>
            </a:r>
            <a:endParaRPr b="1" sz="1100">
              <a:solidFill>
                <a:srgbClr val="FF9900"/>
              </a:solidFill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300800" y="902375"/>
            <a:ext cx="8271600" cy="4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Hyper Parameter (W, b) Initialization</a:t>
            </a:r>
            <a:endParaRPr b="1" i="0" sz="1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HE Initialization </a:t>
            </a:r>
            <a:r>
              <a:rPr b="0" i="0" lang="en" sz="1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: This function is similar to the previous initialize_parameters_random(...). The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only difference is that instead of multiplying np.random.randn(..,..) by 10, you will multiply it by</a:t>
            </a:r>
            <a:r>
              <a:rPr b="0" i="0" lang="en" sz="12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2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          			      which is what He initialization recommends for layers with a ReLU 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activation.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Cost Computation : </a:t>
            </a:r>
            <a:endParaRPr b="1" i="0" sz="22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L2 Regularization</a:t>
            </a:r>
            <a:endParaRPr b="1" i="0" sz="1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175" y="1735025"/>
            <a:ext cx="2104301" cy="53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9075" y="2669824"/>
            <a:ext cx="4696250" cy="16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2346679" y="2911774"/>
            <a:ext cx="14934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FABRIKAM RESIDENCES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7"/>
          <p:cNvSpPr txBox="1"/>
          <p:nvPr>
            <p:ph type="title"/>
          </p:nvPr>
        </p:nvSpPr>
        <p:spPr>
          <a:xfrm>
            <a:off x="362175" y="170600"/>
            <a:ext cx="7604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Neural Network Algorithm &amp; Training:</a:t>
            </a:r>
            <a:endParaRPr b="1" sz="1100">
              <a:solidFill>
                <a:srgbClr val="FF9900"/>
              </a:solidFill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300800" y="902375"/>
            <a:ext cx="8271600" cy="4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Updating Hyper Parameters Based on Gradient Descent Derivative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Deep Learning Model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150" y="1591950"/>
            <a:ext cx="3489026" cy="30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8" y="2633663"/>
            <a:ext cx="25622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Company initials and name in grouped text" id="344" name="Google Shape;344;p38"/>
          <p:cNvGrpSpPr/>
          <p:nvPr/>
        </p:nvGrpSpPr>
        <p:grpSpPr>
          <a:xfrm>
            <a:off x="2346679" y="2268063"/>
            <a:ext cx="1493473" cy="888009"/>
            <a:chOff x="0" y="0"/>
            <a:chExt cx="2147483647" cy="2147483647"/>
          </a:xfrm>
        </p:grpSpPr>
        <p:sp>
          <p:nvSpPr>
            <p:cNvPr id="345" name="Google Shape;345;p38"/>
            <p:cNvSpPr txBox="1"/>
            <p:nvPr/>
          </p:nvSpPr>
          <p:spPr>
            <a:xfrm>
              <a:off x="322518300" y="0"/>
              <a:ext cx="1478663454" cy="1949600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Arial Black"/>
                <a:buNone/>
              </a:pPr>
              <a:r>
                <a:rPr b="1" i="0" lang="en" sz="4500" u="none" cap="none" strike="noStrik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8"/>
            <p:cNvSpPr txBox="1"/>
            <p:nvPr/>
          </p:nvSpPr>
          <p:spPr>
            <a:xfrm>
              <a:off x="0" y="1556694997"/>
              <a:ext cx="2147483647" cy="590788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FABRIKAM RESIDENCES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38"/>
          <p:cNvSpPr txBox="1"/>
          <p:nvPr>
            <p:ph type="title"/>
          </p:nvPr>
        </p:nvSpPr>
        <p:spPr>
          <a:xfrm>
            <a:off x="362175" y="170600"/>
            <a:ext cx="380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Word Cloud:</a:t>
            </a:r>
            <a:endParaRPr b="1" sz="1100">
              <a:solidFill>
                <a:srgbClr val="FF9900"/>
              </a:solidFill>
            </a:endParaRPr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125" y="787112"/>
            <a:ext cx="6314501" cy="40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/>
        </p:nvSpPr>
        <p:spPr>
          <a:xfrm>
            <a:off x="0" y="932450"/>
            <a:ext cx="2951100" cy="4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Represents the frequency or the importance of each word</a:t>
            </a:r>
            <a:endParaRPr b="1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For our project we check for Stop words used in the videos and plot it.</a:t>
            </a:r>
            <a:endParaRPr b="1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Most used stop words in popular videos are : </a:t>
            </a:r>
            <a:endParaRPr b="1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now , one </a:t>
            </a:r>
            <a:endParaRPr b="1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Company initials and name in grouped text" id="354" name="Google Shape;354;p39"/>
          <p:cNvGrpSpPr/>
          <p:nvPr/>
        </p:nvGrpSpPr>
        <p:grpSpPr>
          <a:xfrm>
            <a:off x="2346679" y="2268063"/>
            <a:ext cx="1493473" cy="888009"/>
            <a:chOff x="0" y="0"/>
            <a:chExt cx="2147483647" cy="2147483647"/>
          </a:xfrm>
        </p:grpSpPr>
        <p:sp>
          <p:nvSpPr>
            <p:cNvPr id="355" name="Google Shape;355;p39"/>
            <p:cNvSpPr txBox="1"/>
            <p:nvPr/>
          </p:nvSpPr>
          <p:spPr>
            <a:xfrm>
              <a:off x="322518289" y="0"/>
              <a:ext cx="1478663493" cy="1949600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Arial Black"/>
                <a:buNone/>
              </a:pPr>
              <a:r>
                <a:rPr b="1" i="0" lang="en" sz="4500" u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FR</a:t>
              </a:r>
              <a:endParaRPr sz="1100"/>
            </a:p>
          </p:txBody>
        </p:sp>
        <p:sp>
          <p:nvSpPr>
            <p:cNvPr id="356" name="Google Shape;356;p39"/>
            <p:cNvSpPr txBox="1"/>
            <p:nvPr/>
          </p:nvSpPr>
          <p:spPr>
            <a:xfrm>
              <a:off x="0" y="1556694988"/>
              <a:ext cx="2147483647" cy="590788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FABRIKAM RESIDENCES</a:t>
              </a:r>
              <a:endParaRPr sz="1100"/>
            </a:p>
          </p:txBody>
        </p:sp>
      </p:grpSp>
      <p:sp>
        <p:nvSpPr>
          <p:cNvPr id="357" name="Google Shape;357;p39"/>
          <p:cNvSpPr txBox="1"/>
          <p:nvPr>
            <p:ph type="ctrTitle"/>
          </p:nvPr>
        </p:nvSpPr>
        <p:spPr>
          <a:xfrm>
            <a:off x="362175" y="170600"/>
            <a:ext cx="7604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Random Forest Model:</a:t>
            </a:r>
            <a:endParaRPr b="1" sz="1100">
              <a:solidFill>
                <a:srgbClr val="FF9900"/>
              </a:solidFill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242700" y="942475"/>
            <a:ext cx="58419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Random forest algorithm is a supervised classification algorithm. As the name suggest, this algorithm creates the forest with a number of trees.</a:t>
            </a:r>
            <a:endParaRPr sz="12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For our project to build the RF Model :</a:t>
            </a:r>
            <a:endParaRPr b="1" sz="12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We excluded those that are non-TED events and considered tags and and speaker population to get famous and not so famous videos</a:t>
            </a:r>
            <a:endParaRPr sz="12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Used </a:t>
            </a:r>
            <a:r>
              <a:rPr lang="en" sz="12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CountVectorizer to get the collection in matrix </a:t>
            </a:r>
            <a:endParaRPr sz="12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98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Used RandomForestClassifier : creates a set of decision trees from randomly selected subset of training set. It then aggregates the votes from different decision trees to decide the final class of the test object</a:t>
            </a:r>
            <a:endParaRPr sz="1200">
              <a:solidFill>
                <a:srgbClr val="98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98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Computed confusion matrix to evaluate the accuracy of the classification</a:t>
            </a:r>
            <a:endParaRPr sz="12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325" y="1508488"/>
            <a:ext cx="2754601" cy="21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 txBox="1"/>
          <p:nvPr/>
        </p:nvSpPr>
        <p:spPr>
          <a:xfrm>
            <a:off x="226613" y="1830475"/>
            <a:ext cx="57336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Company initials and name in grouped text" id="365" name="Google Shape;365;p40"/>
          <p:cNvGrpSpPr/>
          <p:nvPr/>
        </p:nvGrpSpPr>
        <p:grpSpPr>
          <a:xfrm>
            <a:off x="2346679" y="2268063"/>
            <a:ext cx="1493473" cy="888009"/>
            <a:chOff x="0" y="0"/>
            <a:chExt cx="2147483647" cy="2147483647"/>
          </a:xfrm>
        </p:grpSpPr>
        <p:sp>
          <p:nvSpPr>
            <p:cNvPr id="366" name="Google Shape;366;p40"/>
            <p:cNvSpPr txBox="1"/>
            <p:nvPr/>
          </p:nvSpPr>
          <p:spPr>
            <a:xfrm>
              <a:off x="322518289" y="0"/>
              <a:ext cx="1478663493" cy="1949600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Arial Black"/>
                <a:buNone/>
              </a:pPr>
              <a:r>
                <a:rPr b="1" i="0" lang="en" sz="4500" u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FR</a:t>
              </a:r>
              <a:endParaRPr sz="1100"/>
            </a:p>
          </p:txBody>
        </p:sp>
        <p:sp>
          <p:nvSpPr>
            <p:cNvPr id="367" name="Google Shape;367;p40"/>
            <p:cNvSpPr txBox="1"/>
            <p:nvPr/>
          </p:nvSpPr>
          <p:spPr>
            <a:xfrm>
              <a:off x="0" y="1556694988"/>
              <a:ext cx="2147483647" cy="5907886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FABRIKAM RESIDENCES</a:t>
              </a:r>
              <a:endParaRPr sz="1100"/>
            </a:p>
          </p:txBody>
        </p:sp>
      </p:grpSp>
      <p:sp>
        <p:nvSpPr>
          <p:cNvPr id="368" name="Google Shape;368;p40"/>
          <p:cNvSpPr txBox="1"/>
          <p:nvPr>
            <p:ph type="ctrTitle"/>
          </p:nvPr>
        </p:nvSpPr>
        <p:spPr>
          <a:xfrm>
            <a:off x="362175" y="170600"/>
            <a:ext cx="7604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Random Forest Model: </a:t>
            </a:r>
            <a:endParaRPr b="1" sz="1100">
              <a:solidFill>
                <a:srgbClr val="FF9900"/>
              </a:solidFill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242700" y="912400"/>
            <a:ext cx="73371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We are b</a:t>
            </a:r>
            <a: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uilding prediction model using</a:t>
            </a:r>
            <a:r>
              <a:rPr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tags and speaker occupation columns to. We will predict  popular talk. Calculate the accuracy.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370" name="Google Shape;370;p40"/>
          <p:cNvPicPr preferRelativeResize="0"/>
          <p:nvPr/>
        </p:nvPicPr>
        <p:blipFill rotWithShape="1">
          <a:blip r:embed="rId3">
            <a:alphaModFix/>
          </a:blip>
          <a:srcRect b="4516" l="1879" r="6879" t="0"/>
          <a:stretch/>
        </p:blipFill>
        <p:spPr>
          <a:xfrm>
            <a:off x="362175" y="1713550"/>
            <a:ext cx="7839350" cy="1504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1" name="Google Shape;371;p40"/>
          <p:cNvSpPr txBox="1"/>
          <p:nvPr/>
        </p:nvSpPr>
        <p:spPr>
          <a:xfrm>
            <a:off x="362175" y="3256550"/>
            <a:ext cx="1905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Confusion matrix 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4">
            <a:alphaModFix/>
          </a:blip>
          <a:srcRect b="9780" l="0" r="15888" t="6051"/>
          <a:stretch/>
        </p:blipFill>
        <p:spPr>
          <a:xfrm>
            <a:off x="2114775" y="3322550"/>
            <a:ext cx="1741350" cy="13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5">
            <a:alphaModFix/>
          </a:blip>
          <a:srcRect b="9272" l="0" r="22690" t="5497"/>
          <a:stretch/>
        </p:blipFill>
        <p:spPr>
          <a:xfrm>
            <a:off x="5235850" y="3322550"/>
            <a:ext cx="1664250" cy="13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0"/>
          <p:cNvSpPr txBox="1"/>
          <p:nvPr/>
        </p:nvSpPr>
        <p:spPr>
          <a:xfrm>
            <a:off x="2617200" y="3237350"/>
            <a:ext cx="681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Train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5372850" y="3238400"/>
            <a:ext cx="681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Test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type="title"/>
          </p:nvPr>
        </p:nvSpPr>
        <p:spPr>
          <a:xfrm>
            <a:off x="612150" y="64150"/>
            <a:ext cx="3139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endParaRPr b="1" sz="1100">
              <a:solidFill>
                <a:srgbClr val="FF9900"/>
              </a:solidFill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612150" y="685100"/>
            <a:ext cx="81834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TED organization can employ this model to predict the wide reach or popularity of new videos. 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For an instance, when a new talk is published under a certain category i.e. Technology, Education, etc. and talk duration, Speaker, Tags this model will predict the popularity with</a:t>
            </a:r>
            <a:r>
              <a:rPr b="1"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97.4</a:t>
            </a: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% confidence.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41"/>
          <p:cNvSpPr txBox="1"/>
          <p:nvPr>
            <p:ph idx="2" type="title"/>
          </p:nvPr>
        </p:nvSpPr>
        <p:spPr>
          <a:xfrm>
            <a:off x="612150" y="2419350"/>
            <a:ext cx="31392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571350" y="2870025"/>
            <a:ext cx="81126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Next TED Talk recommendation system can be developed just as YouTube.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Transcripts of all the talks can be translated into other languages using machine translation system employing Deep Neural Network</a:t>
            </a:r>
            <a:r>
              <a:rPr b="1"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, Sentimental Analysis</a:t>
            </a:r>
            <a:endParaRPr b="1" i="0" sz="18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Company initials and name in grouped text" id="388" name="Google Shape;388;p42"/>
          <p:cNvGrpSpPr/>
          <p:nvPr/>
        </p:nvGrpSpPr>
        <p:grpSpPr>
          <a:xfrm>
            <a:off x="2346679" y="2268063"/>
            <a:ext cx="1493473" cy="888009"/>
            <a:chOff x="0" y="0"/>
            <a:chExt cx="2147483647" cy="2147483647"/>
          </a:xfrm>
        </p:grpSpPr>
        <p:sp>
          <p:nvSpPr>
            <p:cNvPr id="389" name="Google Shape;389;p42"/>
            <p:cNvSpPr txBox="1"/>
            <p:nvPr/>
          </p:nvSpPr>
          <p:spPr>
            <a:xfrm>
              <a:off x="322518300" y="0"/>
              <a:ext cx="1478663454" cy="1949600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Arial Black"/>
                <a:buNone/>
              </a:pPr>
              <a:r>
                <a:rPr b="1" i="0" lang="en" sz="4500" u="none" cap="none" strike="noStrik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2"/>
            <p:cNvSpPr txBox="1"/>
            <p:nvPr/>
          </p:nvSpPr>
          <p:spPr>
            <a:xfrm>
              <a:off x="0" y="1556694997"/>
              <a:ext cx="2147483647" cy="590788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FABRIKAM RESIDENCES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42"/>
          <p:cNvSpPr txBox="1"/>
          <p:nvPr>
            <p:ph type="title"/>
          </p:nvPr>
        </p:nvSpPr>
        <p:spPr>
          <a:xfrm>
            <a:off x="362175" y="170600"/>
            <a:ext cx="31392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References:</a:t>
            </a:r>
            <a:endParaRPr b="1" sz="11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412475" y="1243925"/>
            <a:ext cx="8305500" cy="3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~ Banik, Rounak. </a:t>
            </a:r>
            <a:r>
              <a:rPr i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TED Talks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25 Sept. 2017, </a:t>
            </a:r>
            <a:r>
              <a:rPr lang="en" sz="1800" u="sng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www.kaggle.com/rounakbanik/ted-talks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~ Banik, Rounak. </a:t>
            </a:r>
            <a:r>
              <a:rPr i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TED Talks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800" u="sng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www.kaggle.com/rounakbanik/ted-data-analysis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~ </a:t>
            </a: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www.ted.com</a:t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https://medium.com/machine-learning-101/chapter-5-random-forest-classifier-56dc7425c3e1</a:t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~</a:t>
            </a:r>
            <a:r>
              <a:rPr lang="en" sz="18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https://www.datacamp.com/community/tutorials/random-forests-classifier-python</a:t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Company initials and name in grouped text" id="397" name="Google Shape;397;p43"/>
          <p:cNvGrpSpPr/>
          <p:nvPr/>
        </p:nvGrpSpPr>
        <p:grpSpPr>
          <a:xfrm>
            <a:off x="2346679" y="2268063"/>
            <a:ext cx="1493473" cy="888009"/>
            <a:chOff x="0" y="0"/>
            <a:chExt cx="2147483647" cy="2147483647"/>
          </a:xfrm>
        </p:grpSpPr>
        <p:sp>
          <p:nvSpPr>
            <p:cNvPr id="398" name="Google Shape;398;p43"/>
            <p:cNvSpPr txBox="1"/>
            <p:nvPr/>
          </p:nvSpPr>
          <p:spPr>
            <a:xfrm>
              <a:off x="322518300" y="0"/>
              <a:ext cx="1478663454" cy="1949600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Arial Black"/>
                <a:buNone/>
              </a:pPr>
              <a:r>
                <a:rPr b="1" i="0" lang="en" sz="4500" u="none" cap="none" strike="noStrik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FR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3"/>
            <p:cNvSpPr txBox="1"/>
            <p:nvPr/>
          </p:nvSpPr>
          <p:spPr>
            <a:xfrm>
              <a:off x="0" y="1556694997"/>
              <a:ext cx="2147483647" cy="590788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FABRIKAM RESIDENCES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0" name="Google Shape;4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0125" y="118925"/>
            <a:ext cx="5363425" cy="45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253600" y="139650"/>
            <a:ext cx="4564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Assumption for this project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53603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8360569" y="4767263"/>
            <a:ext cx="5548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0" y="862925"/>
            <a:ext cx="5089200" cy="4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Last Update : September 21st, 2017</a:t>
            </a:r>
            <a:endParaRPr b="1" sz="16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Brief about the Project:</a:t>
            </a:r>
            <a:endParaRPr b="1" sz="16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Fe</a:t>
            </a:r>
            <a:r>
              <a:rPr b="1" lang="en" sz="16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ature extraction for </a:t>
            </a: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i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i="1" lang="en" sz="16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op 35 </a:t>
            </a:r>
            <a:r>
              <a:rPr b="1" i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i="1" lang="en" sz="16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ags</a:t>
            </a:r>
            <a:r>
              <a:rPr b="1" i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b="1" lang="en" sz="16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out of the total of 469</a:t>
            </a: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6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Al</a:t>
            </a:r>
            <a:r>
              <a:rPr b="1" lang="en" sz="16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ong with </a:t>
            </a: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i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i="1" lang="en" sz="16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op 10 </a:t>
            </a:r>
            <a:r>
              <a:rPr b="1" i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i="1" lang="en" sz="16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ccupations</a:t>
            </a:r>
            <a:r>
              <a:rPr b="1" i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b="1" lang="en" sz="16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of 1351 speakers.</a:t>
            </a:r>
            <a:endParaRPr b="1" sz="16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Few features are considered.</a:t>
            </a:r>
            <a:endParaRPr b="1" sz="16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Font typeface="Montserrat"/>
              <a:buChar char="-"/>
            </a:pPr>
            <a:r>
              <a:rPr b="1" lang="en" sz="16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More features = More chances of overfitting the model.</a:t>
            </a:r>
            <a:endParaRPr b="1" sz="16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800" y="309500"/>
            <a:ext cx="3210301" cy="428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127425" y="105900"/>
            <a:ext cx="87879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How will different features affect the popularity of the videos?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127425" y="1077000"/>
            <a:ext cx="4758300" cy="3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Language Used : Python</a:t>
            </a:r>
            <a:endParaRPr b="1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Runthrough of the project :</a:t>
            </a:r>
            <a:endParaRPr b="1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Montserrat"/>
              <a:buChar char="-"/>
            </a:pPr>
            <a:r>
              <a:rPr b="1" i="0" lang="en" sz="14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Exploratory</a:t>
            </a:r>
            <a:endParaRPr b="1" i="0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Montserrat"/>
              <a:buChar char="-"/>
            </a:pPr>
            <a:r>
              <a:rPr b="1" i="0" lang="en" sz="14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endParaRPr b="1" i="0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Montserrat"/>
              <a:buChar char="-"/>
            </a:pPr>
            <a:r>
              <a:rPr b="1" i="0" lang="en" sz="14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Regression model Implementation &amp; Analysis.</a:t>
            </a:r>
            <a:endParaRPr b="1" i="0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Montserrat"/>
              <a:buChar char="-"/>
            </a:pPr>
            <a:r>
              <a:rPr b="1" i="0" lang="en" sz="14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Algorithm</a:t>
            </a:r>
            <a:endParaRPr b="1" i="0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Montserrat"/>
              <a:buChar char="-"/>
            </a:pPr>
            <a:r>
              <a:rPr b="1" lang="en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Word Cloud</a:t>
            </a:r>
            <a:endParaRPr b="1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Montserrat"/>
              <a:buChar char="-"/>
            </a:pPr>
            <a:r>
              <a:rPr b="1" i="0" lang="en" sz="14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Random Forest Model</a:t>
            </a:r>
            <a:endParaRPr b="1" i="0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Recommendation</a:t>
            </a:r>
            <a:endParaRPr b="1" i="0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i="0" sz="1400" u="none" cap="none" strike="noStrike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625" y="762725"/>
            <a:ext cx="4200974" cy="40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216425"/>
            <a:ext cx="85206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Datasets: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Two datasets are used : ‘ted_main’ and ‘transcripts’</a:t>
            </a:r>
            <a:endParaRPr b="1" sz="1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253603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8360569" y="4767263"/>
            <a:ext cx="5548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ted_main</a:t>
            </a:r>
            <a:endParaRPr b="1" sz="18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Information related to all talks along with their number of views, comments, descriptions, speaker’s information and its titles.</a:t>
            </a:r>
            <a:endParaRPr sz="1800">
              <a:solidFill>
                <a:srgbClr val="98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0"/>
          <p:cNvSpPr txBox="1"/>
          <p:nvPr>
            <p:ph idx="2" type="body"/>
          </p:nvPr>
        </p:nvSpPr>
        <p:spPr>
          <a:xfrm>
            <a:off x="48324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18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ranscripts</a:t>
            </a:r>
            <a:endParaRPr b="1" sz="18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Includes the transcripts for all relevant talks that are available on their official website.</a:t>
            </a:r>
            <a:endParaRPr sz="18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253600" y="-112096"/>
            <a:ext cx="624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Familiarize the Dataset</a:t>
            </a:r>
            <a:r>
              <a:rPr b="0" lang="en" sz="24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/>
          </a:p>
        </p:txBody>
      </p:sp>
      <p:sp>
        <p:nvSpPr>
          <p:cNvPr id="144" name="Google Shape;144;p21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6" name="Google Shape;146;p21"/>
          <p:cNvGraphicFramePr/>
          <p:nvPr/>
        </p:nvGraphicFramePr>
        <p:xfrm>
          <a:off x="171450" y="336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{18C77DC5-DE40-4815-AF44-BE142DA9EB6A}</a:tableStyleId>
              </a:tblPr>
              <a:tblGrid>
                <a:gridCol w="1495350"/>
                <a:gridCol w="3931300"/>
                <a:gridCol w="1487300"/>
              </a:tblGrid>
              <a:tr h="36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sng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b="1" sz="1400" u="sng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sng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sz="1400" u="sng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sng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type</a:t>
                      </a:r>
                      <a:endParaRPr b="1" sz="1400" u="sng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7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Comments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number of first level comments made on the talk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 blurb of what the talk is about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Duration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duration of the talk in seconds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7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Event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TED/TEDx event where the talk took place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Film_date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Unix timestamp of the filming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7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Languages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number of languages in which the talk is available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Main_speaker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The first named speaker of the talk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Views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number of views on the talk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4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3" name="Google Shape;153;p22"/>
          <p:cNvGraphicFramePr/>
          <p:nvPr/>
        </p:nvGraphicFramePr>
        <p:xfrm>
          <a:off x="438025" y="62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{18C77DC5-DE40-4815-AF44-BE142DA9EB6A}</a:tableStyleId>
              </a:tblPr>
              <a:tblGrid>
                <a:gridCol w="1838325"/>
                <a:gridCol w="4819650"/>
                <a:gridCol w="1819275"/>
              </a:tblGrid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sng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b="1" sz="1200" u="sng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sng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b="1" sz="1200" u="sng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sng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type</a:t>
                      </a:r>
                      <a:endParaRPr b="1" sz="1200" u="sng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official name of the TED Talk. Includes the title and the speaker.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Num_speaker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number of speakers in the talk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Published_date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Unix timestamp for the publication of the talk on TED.com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Numeric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Ratings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stringified dictionary of the various ratings given to the talk (inspiring, fascinating, jaw dropping, etc.)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Related_talks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list of dictionaries of recommended talks to watch next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Speaker_occupation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occupation of the main speaker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Tags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The themes associated with the talk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19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Title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title of the talk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98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200" u="none" cap="none" strike="noStrike">
                        <a:solidFill>
                          <a:srgbClr val="98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4" name="Google Shape;154;p22"/>
          <p:cNvSpPr txBox="1"/>
          <p:nvPr>
            <p:ph type="title"/>
          </p:nvPr>
        </p:nvSpPr>
        <p:spPr>
          <a:xfrm>
            <a:off x="253600" y="116504"/>
            <a:ext cx="624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Familiarize the Dataset</a:t>
            </a: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253600" y="116504"/>
            <a:ext cx="624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Our</a:t>
            </a:r>
            <a:r>
              <a:rPr b="0" i="0" lang="en" sz="2400" u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lang="en" sz="2400">
                <a:latin typeface="Montserrat"/>
                <a:ea typeface="Montserrat"/>
                <a:cs typeface="Montserrat"/>
                <a:sym typeface="Montserrat"/>
              </a:rPr>
              <a:t>Dataset sample:</a:t>
            </a:r>
            <a:endParaRPr b="0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0600"/>
            <a:ext cx="9143999" cy="43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253600" y="116504"/>
            <a:ext cx="624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Our</a:t>
            </a:r>
            <a:r>
              <a:rPr b="1" i="0" lang="en" sz="33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">
                <a:latin typeface="Calibri"/>
                <a:ea typeface="Calibri"/>
                <a:cs typeface="Calibri"/>
                <a:sym typeface="Calibri"/>
              </a:rPr>
              <a:t>Dataset sample:</a:t>
            </a:r>
            <a:endParaRPr sz="1100"/>
          </a:p>
        </p:txBody>
      </p:sp>
      <p:sp>
        <p:nvSpPr>
          <p:cNvPr id="168" name="Google Shape;168;p24"/>
          <p:cNvSpPr txBox="1"/>
          <p:nvPr/>
        </p:nvSpPr>
        <p:spPr>
          <a:xfrm>
            <a:off x="25360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Add a footer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8360569" y="4767263"/>
            <a:ext cx="55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9F9F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5" y="776800"/>
            <a:ext cx="9086475" cy="42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